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Relationship Id="rId4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DF9F-7E4A-40CB-BEFA-1B0C45A65234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7491-C33E-4A98-A42D-7EBEE116D7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DF9F-7E4A-40CB-BEFA-1B0C45A65234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7491-C33E-4A98-A42D-7EBEE116D7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DF9F-7E4A-40CB-BEFA-1B0C45A65234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7491-C33E-4A98-A42D-7EBEE116D7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DF9F-7E4A-40CB-BEFA-1B0C45A65234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7491-C33E-4A98-A42D-7EBEE116D7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DF9F-7E4A-40CB-BEFA-1B0C45A65234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7491-C33E-4A98-A42D-7EBEE116D7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DF9F-7E4A-40CB-BEFA-1B0C45A65234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7491-C33E-4A98-A42D-7EBEE116D7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DF9F-7E4A-40CB-BEFA-1B0C45A65234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7491-C33E-4A98-A42D-7EBEE116D7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DF9F-7E4A-40CB-BEFA-1B0C45A65234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7491-C33E-4A98-A42D-7EBEE116D7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DF9F-7E4A-40CB-BEFA-1B0C45A65234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7491-C33E-4A98-A42D-7EBEE116D7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DF9F-7E4A-40CB-BEFA-1B0C45A65234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7491-C33E-4A98-A42D-7EBEE116D7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DF9F-7E4A-40CB-BEFA-1B0C45A65234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7491-C33E-4A98-A42D-7EBEE116D7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CDF9F-7E4A-40CB-BEFA-1B0C45A65234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77491-C33E-4A98-A42D-7EBEE116D7D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package" Target="../embeddings/Microsoft_Office_Word_Document5.docx"/><Relationship Id="rId5" Type="http://schemas.openxmlformats.org/officeDocument/2006/relationships/package" Target="../embeddings/Microsoft_Office_Word_Document4.docx"/><Relationship Id="rId4" Type="http://schemas.openxmlformats.org/officeDocument/2006/relationships/package" Target="../embeddings/Microsoft_Office_Word_Document3.doc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6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package" Target="../embeddings/Microsoft_Office_Word_Document8.docx"/><Relationship Id="rId4" Type="http://schemas.openxmlformats.org/officeDocument/2006/relationships/package" Target="../embeddings/Microsoft_Office_Word_Document7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19400" y="609600"/>
            <a:ext cx="3124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smtClean="0">
                <a:solidFill>
                  <a:srgbClr val="FF0000"/>
                </a:solidFill>
                <a:latin typeface="Bookman Old Style" pitchFamily="18" charset="0"/>
              </a:rPr>
              <a:t>Lecture No:30</a:t>
            </a:r>
            <a:endParaRPr lang="en-IN" sz="28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24578" name="AutoShape 2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0" name="AutoShape 4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2" name="AutoShape 6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4" name="AutoShape 8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pic>
        <p:nvPicPr>
          <p:cNvPr id="40962" name="Picture 2" descr="Jawaharlal Nehru Technological University, Kakinada - Wikiped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52400"/>
            <a:ext cx="2057399" cy="1524000"/>
          </a:xfrm>
          <a:prstGeom prst="rect">
            <a:avLst/>
          </a:prstGeom>
          <a:noFill/>
        </p:spPr>
      </p:pic>
      <p:pic>
        <p:nvPicPr>
          <p:cNvPr id="40964" name="Picture 4" descr="APSCH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381000"/>
            <a:ext cx="1828800" cy="990599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714348" y="1752600"/>
            <a:ext cx="78581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000" b="1" dirty="0" smtClean="0">
                <a:solidFill>
                  <a:srgbClr val="00B050"/>
                </a:solidFill>
                <a:latin typeface="Bookman Old Style" pitchFamily="18" charset="0"/>
              </a:rPr>
              <a:t>Topic: </a:t>
            </a:r>
            <a:r>
              <a:rPr lang="en-US" b="1" dirty="0" smtClean="0">
                <a:solidFill>
                  <a:srgbClr val="00B050"/>
                </a:solidFill>
                <a:latin typeface="Bookman Old Style" pitchFamily="18" charset="0"/>
              </a:rPr>
              <a:t>SINGLE LINE-TO-GROUND (LG) FAULT ANALYSIS</a:t>
            </a:r>
            <a:endParaRPr lang="en-IN" sz="2000" b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3400" y="2600980"/>
            <a:ext cx="8153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dirty="0" smtClean="0">
                <a:solidFill>
                  <a:srgbClr val="FF0000"/>
                </a:solidFill>
                <a:latin typeface="Bookman Old Style" pitchFamily="18" charset="0"/>
              </a:rPr>
              <a:t>Course: Power System Analysis</a:t>
            </a:r>
            <a:endParaRPr lang="en-IN" sz="28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8600" y="3324761"/>
            <a:ext cx="8382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000" dirty="0" smtClean="0">
                <a:latin typeface="Bookman Old Style" pitchFamily="18" charset="0"/>
              </a:rPr>
              <a:t>Presented by</a:t>
            </a:r>
          </a:p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Bookman Old Style" pitchFamily="18" charset="0"/>
              </a:rPr>
              <a:t>Dr </a:t>
            </a:r>
            <a:r>
              <a:rPr lang="en-US" sz="2000" b="1" dirty="0" err="1" smtClean="0">
                <a:solidFill>
                  <a:srgbClr val="002060"/>
                </a:solidFill>
                <a:latin typeface="Bookman Old Style" pitchFamily="18" charset="0"/>
              </a:rPr>
              <a:t>M.S.Giridhar</a:t>
            </a:r>
            <a:endParaRPr lang="en-US" sz="2000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en-US" sz="2000" dirty="0" smtClean="0">
                <a:solidFill>
                  <a:srgbClr val="002060"/>
                </a:solidFill>
                <a:latin typeface="Bookman Old Style" pitchFamily="18" charset="0"/>
              </a:rPr>
              <a:t>Professor, Department of EEE</a:t>
            </a:r>
          </a:p>
          <a:p>
            <a:pPr algn="ctr"/>
            <a:r>
              <a:rPr lang="en-US" sz="2000" b="1" dirty="0" err="1" smtClean="0">
                <a:solidFill>
                  <a:srgbClr val="002060"/>
                </a:solidFill>
                <a:latin typeface="Bookman Old Style" pitchFamily="18" charset="0"/>
              </a:rPr>
              <a:t>Lakireddy</a:t>
            </a:r>
            <a:r>
              <a:rPr lang="en-US" sz="2000" b="1" dirty="0" smtClean="0">
                <a:solidFill>
                  <a:srgbClr val="002060"/>
                </a:solidFill>
                <a:latin typeface="Bookman Old Style" pitchFamily="18" charset="0"/>
              </a:rPr>
              <a:t> Bali Reddy College of Engineering (Autonomous)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57200" y="5334000"/>
            <a:ext cx="8382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000" dirty="0" smtClean="0">
                <a:latin typeface="Bookman Old Style" pitchFamily="18" charset="0"/>
              </a:rPr>
              <a:t>Developed by</a:t>
            </a:r>
          </a:p>
          <a:p>
            <a:pPr algn="ctr"/>
            <a:r>
              <a:rPr lang="en-US" sz="2000" b="1" dirty="0" smtClean="0">
                <a:latin typeface="Bookman Old Style" pitchFamily="18" charset="0"/>
              </a:rPr>
              <a:t>Jawaharlal Nehru Technological University Kakinada</a:t>
            </a:r>
          </a:p>
          <a:p>
            <a:pPr algn="ctr"/>
            <a:r>
              <a:rPr lang="en-US" sz="2000" dirty="0" smtClean="0">
                <a:latin typeface="Bookman Old Style" pitchFamily="18" charset="0"/>
              </a:rPr>
              <a:t>www.jntuk.edu.in</a:t>
            </a:r>
            <a:endParaRPr lang="en-IN" sz="20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800" b="1" dirty="0">
                <a:latin typeface="Bookman Old Style" pitchFamily="18" charset="0"/>
              </a:rPr>
              <a:t>SINGLE LINE-TO-GROUND (LG) </a:t>
            </a:r>
            <a:r>
              <a:rPr lang="en-US" sz="2800" b="1" dirty="0" smtClean="0">
                <a:latin typeface="Bookman Old Style" pitchFamily="18" charset="0"/>
              </a:rPr>
              <a:t>FAULT</a:t>
            </a:r>
            <a:endParaRPr lang="en-IN" sz="2800" dirty="0">
              <a:latin typeface="Bookman Old Style" pitchFamily="18" charset="0"/>
            </a:endParaRPr>
          </a:p>
        </p:txBody>
      </p:sp>
      <p:cxnSp>
        <p:nvCxnSpPr>
          <p:cNvPr id="1027" name="AutoShape 3"/>
          <p:cNvCxnSpPr>
            <a:cxnSpLocks noChangeShapeType="1"/>
          </p:cNvCxnSpPr>
          <p:nvPr/>
        </p:nvCxnSpPr>
        <p:spPr bwMode="auto">
          <a:xfrm>
            <a:off x="2130476" y="2204275"/>
            <a:ext cx="4150315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028" name="AutoShape 4"/>
          <p:cNvCxnSpPr>
            <a:cxnSpLocks noChangeShapeType="1"/>
          </p:cNvCxnSpPr>
          <p:nvPr/>
        </p:nvCxnSpPr>
        <p:spPr bwMode="auto">
          <a:xfrm>
            <a:off x="2350361" y="2484888"/>
            <a:ext cx="4150315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029" name="AutoShape 5"/>
          <p:cNvCxnSpPr>
            <a:cxnSpLocks noChangeShapeType="1"/>
          </p:cNvCxnSpPr>
          <p:nvPr/>
        </p:nvCxnSpPr>
        <p:spPr bwMode="auto">
          <a:xfrm>
            <a:off x="2570245" y="2979300"/>
            <a:ext cx="4150315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030" name="AutoShape 6"/>
          <p:cNvCxnSpPr>
            <a:cxnSpLocks noChangeShapeType="1"/>
          </p:cNvCxnSpPr>
          <p:nvPr/>
        </p:nvCxnSpPr>
        <p:spPr bwMode="auto">
          <a:xfrm flipH="1">
            <a:off x="4315576" y="2204275"/>
            <a:ext cx="494740" cy="93537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 type="oval" w="med" len="med"/>
            <a:tailEnd type="triangle" w="med" len="med"/>
          </a:ln>
        </p:spPr>
      </p:cxnSp>
      <p:cxnSp>
        <p:nvCxnSpPr>
          <p:cNvPr id="1031" name="AutoShape 7"/>
          <p:cNvCxnSpPr>
            <a:cxnSpLocks noChangeShapeType="1"/>
          </p:cNvCxnSpPr>
          <p:nvPr/>
        </p:nvCxnSpPr>
        <p:spPr bwMode="auto">
          <a:xfrm>
            <a:off x="4329319" y="3139650"/>
            <a:ext cx="0" cy="61467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</p:cxn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219377" y="3754326"/>
            <a:ext cx="247370" cy="908650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cxnSp>
        <p:nvCxnSpPr>
          <p:cNvPr id="1033" name="AutoShape 9"/>
          <p:cNvCxnSpPr>
            <a:cxnSpLocks noChangeShapeType="1"/>
          </p:cNvCxnSpPr>
          <p:nvPr/>
        </p:nvCxnSpPr>
        <p:spPr bwMode="auto">
          <a:xfrm>
            <a:off x="4329319" y="4662976"/>
            <a:ext cx="0" cy="400875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</p:spPr>
      </p:cxnSp>
      <p:cxnSp>
        <p:nvCxnSpPr>
          <p:cNvPr id="1034" name="AutoShape 10"/>
          <p:cNvCxnSpPr>
            <a:cxnSpLocks noChangeShapeType="1"/>
          </p:cNvCxnSpPr>
          <p:nvPr/>
        </p:nvCxnSpPr>
        <p:spPr bwMode="auto">
          <a:xfrm>
            <a:off x="5470885" y="2498250"/>
            <a:ext cx="0" cy="26725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035" name="AutoShape 11"/>
          <p:cNvCxnSpPr>
            <a:cxnSpLocks noChangeShapeType="1"/>
          </p:cNvCxnSpPr>
          <p:nvPr/>
        </p:nvCxnSpPr>
        <p:spPr bwMode="auto">
          <a:xfrm>
            <a:off x="5841023" y="2992663"/>
            <a:ext cx="27486" cy="26725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036" name="AutoShape 12"/>
          <p:cNvCxnSpPr>
            <a:cxnSpLocks noChangeShapeType="1"/>
          </p:cNvCxnSpPr>
          <p:nvPr/>
        </p:nvCxnSpPr>
        <p:spPr bwMode="auto">
          <a:xfrm>
            <a:off x="4040721" y="5063851"/>
            <a:ext cx="494740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</p:spPr>
      </p:cxnSp>
      <p:cxnSp>
        <p:nvCxnSpPr>
          <p:cNvPr id="1037" name="AutoShape 13"/>
          <p:cNvCxnSpPr>
            <a:cxnSpLocks noChangeShapeType="1"/>
          </p:cNvCxnSpPr>
          <p:nvPr/>
        </p:nvCxnSpPr>
        <p:spPr bwMode="auto">
          <a:xfrm>
            <a:off x="4260605" y="5277651"/>
            <a:ext cx="206141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</p:spPr>
      </p:cxnSp>
      <p:cxnSp>
        <p:nvCxnSpPr>
          <p:cNvPr id="1038" name="AutoShape 14"/>
          <p:cNvCxnSpPr>
            <a:cxnSpLocks noChangeShapeType="1"/>
          </p:cNvCxnSpPr>
          <p:nvPr/>
        </p:nvCxnSpPr>
        <p:spPr bwMode="auto">
          <a:xfrm>
            <a:off x="4150663" y="5170751"/>
            <a:ext cx="371055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</p:spPr>
      </p:cxnSp>
      <p:cxnSp>
        <p:nvCxnSpPr>
          <p:cNvPr id="1039" name="AutoShape 15"/>
          <p:cNvCxnSpPr>
            <a:cxnSpLocks noChangeShapeType="1"/>
          </p:cNvCxnSpPr>
          <p:nvPr/>
        </p:nvCxnSpPr>
        <p:spPr bwMode="auto">
          <a:xfrm>
            <a:off x="4288091" y="5357826"/>
            <a:ext cx="178656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</p:spPr>
      </p:cxn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1571604" y="1785583"/>
            <a:ext cx="452595" cy="427600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1816225" y="2337900"/>
            <a:ext cx="452595" cy="427600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b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2000378" y="2928523"/>
            <a:ext cx="452595" cy="427600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c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6715063" y="2428765"/>
            <a:ext cx="809907" cy="400875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I</a:t>
            </a:r>
            <a:r>
              <a:rPr kumimoji="0" lang="en-IN" b="0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b</a:t>
            </a:r>
            <a:r>
              <a:rPr kumimoji="0" lang="en-I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= 0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5690769" y="3259913"/>
            <a:ext cx="809907" cy="427600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I</a:t>
            </a:r>
            <a:r>
              <a:rPr kumimoji="0" lang="en-IN" b="0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c</a:t>
            </a:r>
            <a:r>
              <a:rPr kumimoji="0" lang="en-I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= 0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3286116" y="1643050"/>
            <a:ext cx="445266" cy="427600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I</a:t>
            </a:r>
            <a:r>
              <a:rPr kumimoji="0" lang="en-IN" sz="2000" b="0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</a:t>
            </a:r>
            <a:r>
              <a:rPr kumimoji="0" lang="en-I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3587210" y="3941401"/>
            <a:ext cx="507566" cy="427600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Z</a:t>
            </a:r>
            <a:r>
              <a:rPr kumimoji="0" lang="en-IN" sz="2400" b="0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f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4727859" y="1643050"/>
            <a:ext cx="343569" cy="360788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F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3000364" y="2214554"/>
            <a:ext cx="71438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1"/>
          <p:cNvSpPr>
            <a:spLocks noChangeArrowheads="1"/>
          </p:cNvSpPr>
          <p:nvPr/>
        </p:nvSpPr>
        <p:spPr bwMode="auto">
          <a:xfrm>
            <a:off x="3643306" y="3214686"/>
            <a:ext cx="445266" cy="427600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I</a:t>
            </a:r>
            <a:r>
              <a:rPr kumimoji="0" lang="en-IN" sz="2000" b="0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</a:t>
            </a:r>
            <a:r>
              <a:rPr kumimoji="0" lang="en-I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IN" sz="2800" b="1" dirty="0" smtClean="0">
                <a:latin typeface="Bookman Old Style" pitchFamily="18" charset="0"/>
              </a:rPr>
              <a:t>LG-Fault</a:t>
            </a:r>
            <a:endParaRPr lang="en-IN" sz="2800" b="1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7209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dirty="0">
                <a:latin typeface="Bookman Old Style" pitchFamily="18" charset="0"/>
              </a:rPr>
              <a:t>At the fault F, the current in lines and the line-to-ground voltages are constrained as</a:t>
            </a:r>
            <a:endParaRPr lang="en-IN" sz="2400" dirty="0">
              <a:latin typeface="Bookman Old Style" pitchFamily="18" charset="0"/>
            </a:endParaRPr>
          </a:p>
          <a:p>
            <a:r>
              <a:rPr lang="en-US" sz="2400" dirty="0" err="1">
                <a:latin typeface="Bookman Old Style" pitchFamily="18" charset="0"/>
              </a:rPr>
              <a:t>I</a:t>
            </a:r>
            <a:r>
              <a:rPr lang="en-US" sz="2400" baseline="-25000" dirty="0" err="1">
                <a:latin typeface="Bookman Old Style" pitchFamily="18" charset="0"/>
              </a:rPr>
              <a:t>b</a:t>
            </a:r>
            <a:r>
              <a:rPr lang="en-US" sz="2400" dirty="0">
                <a:latin typeface="Bookman Old Style" pitchFamily="18" charset="0"/>
              </a:rPr>
              <a:t> = 0-------------(1)</a:t>
            </a:r>
            <a:endParaRPr lang="en-IN" sz="2400" dirty="0">
              <a:latin typeface="Bookman Old Style" pitchFamily="18" charset="0"/>
            </a:endParaRPr>
          </a:p>
          <a:p>
            <a:r>
              <a:rPr lang="en-US" sz="2400" dirty="0" err="1">
                <a:latin typeface="Bookman Old Style" pitchFamily="18" charset="0"/>
              </a:rPr>
              <a:t>I</a:t>
            </a:r>
            <a:r>
              <a:rPr lang="en-US" sz="2400" baseline="-25000" dirty="0" err="1">
                <a:latin typeface="Bookman Old Style" pitchFamily="18" charset="0"/>
              </a:rPr>
              <a:t>c</a:t>
            </a:r>
            <a:r>
              <a:rPr lang="en-US" sz="2400" dirty="0">
                <a:latin typeface="Bookman Old Style" pitchFamily="18" charset="0"/>
              </a:rPr>
              <a:t> = 0-------------------(2)</a:t>
            </a:r>
            <a:endParaRPr lang="en-IN" sz="2400" dirty="0">
              <a:latin typeface="Bookman Old Style" pitchFamily="18" charset="0"/>
            </a:endParaRPr>
          </a:p>
          <a:p>
            <a:r>
              <a:rPr lang="en-US" sz="2400" dirty="0" err="1">
                <a:latin typeface="Bookman Old Style" pitchFamily="18" charset="0"/>
              </a:rPr>
              <a:t>V</a:t>
            </a:r>
            <a:r>
              <a:rPr lang="en-US" sz="2400" baseline="-25000" dirty="0" err="1">
                <a:latin typeface="Bookman Old Style" pitchFamily="18" charset="0"/>
              </a:rPr>
              <a:t>a</a:t>
            </a:r>
            <a:r>
              <a:rPr lang="en-US" sz="2400" dirty="0">
                <a:latin typeface="Bookman Old Style" pitchFamily="18" charset="0"/>
              </a:rPr>
              <a:t> = </a:t>
            </a:r>
            <a:r>
              <a:rPr lang="en-US" sz="2400" dirty="0" err="1">
                <a:latin typeface="Bookman Old Style" pitchFamily="18" charset="0"/>
              </a:rPr>
              <a:t>Z</a:t>
            </a:r>
            <a:r>
              <a:rPr lang="en-US" sz="2400" baseline="30000" dirty="0" err="1">
                <a:latin typeface="Bookman Old Style" pitchFamily="18" charset="0"/>
              </a:rPr>
              <a:t>f</a:t>
            </a:r>
            <a:r>
              <a:rPr lang="en-US" sz="2400" dirty="0">
                <a:latin typeface="Bookman Old Style" pitchFamily="18" charset="0"/>
              </a:rPr>
              <a:t> </a:t>
            </a:r>
            <a:r>
              <a:rPr lang="en-US" sz="2400" dirty="0" err="1">
                <a:latin typeface="Bookman Old Style" pitchFamily="18" charset="0"/>
              </a:rPr>
              <a:t>I</a:t>
            </a:r>
            <a:r>
              <a:rPr lang="en-US" sz="2400" baseline="-25000" dirty="0" err="1">
                <a:latin typeface="Bookman Old Style" pitchFamily="18" charset="0"/>
              </a:rPr>
              <a:t>a</a:t>
            </a:r>
            <a:r>
              <a:rPr lang="en-US" sz="2400" dirty="0">
                <a:latin typeface="Bookman Old Style" pitchFamily="18" charset="0"/>
              </a:rPr>
              <a:t>-----------------(3)</a:t>
            </a:r>
            <a:endParaRPr lang="en-IN" sz="2400" dirty="0">
              <a:latin typeface="Bookman Old Style" pitchFamily="18" charset="0"/>
            </a:endParaRPr>
          </a:p>
          <a:p>
            <a:r>
              <a:rPr lang="en-US" sz="2400" dirty="0">
                <a:latin typeface="Bookman Old Style" pitchFamily="18" charset="0"/>
              </a:rPr>
              <a:t>The </a:t>
            </a:r>
            <a:r>
              <a:rPr lang="en-US" sz="2400" dirty="0" err="1">
                <a:latin typeface="Bookman Old Style" pitchFamily="18" charset="0"/>
              </a:rPr>
              <a:t>symmertrical</a:t>
            </a:r>
            <a:r>
              <a:rPr lang="en-US" sz="2400" dirty="0">
                <a:latin typeface="Bookman Old Style" pitchFamily="18" charset="0"/>
              </a:rPr>
              <a:t> components of the fault currents are</a:t>
            </a:r>
            <a:endParaRPr lang="en-IN" sz="2400" dirty="0">
              <a:latin typeface="Bookman Old Style" pitchFamily="18" charset="0"/>
            </a:endParaRPr>
          </a:p>
          <a:p>
            <a:endParaRPr lang="en-IN" sz="2400" dirty="0">
              <a:latin typeface="Bookman Old Style" pitchFamily="18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graphicFrame>
        <p:nvGraphicFramePr>
          <p:cNvPr id="51201" name="Object 1"/>
          <p:cNvGraphicFramePr>
            <a:graphicFrameLocks noChangeAspect="1"/>
          </p:cNvGraphicFramePr>
          <p:nvPr/>
        </p:nvGraphicFramePr>
        <p:xfrm>
          <a:off x="2357422" y="4286256"/>
          <a:ext cx="4389466" cy="1629645"/>
        </p:xfrm>
        <a:graphic>
          <a:graphicData uri="http://schemas.openxmlformats.org/presentationml/2006/ole">
            <p:oleObj spid="_x0000_s1026" name="Document" r:id="rId3" imgW="1940941" imgH="718148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74638"/>
            <a:ext cx="6115064" cy="51115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IN" sz="2800" b="1" dirty="0" smtClean="0">
                <a:latin typeface="Bookman Old Style" pitchFamily="18" charset="0"/>
              </a:rPr>
              <a:t>LG-Fault</a:t>
            </a:r>
            <a:endParaRPr lang="en-IN" sz="2800" b="1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7216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US" sz="2800" dirty="0">
                <a:latin typeface="Bookman Old Style" pitchFamily="18" charset="0"/>
              </a:rPr>
              <a:t>So, </a:t>
            </a:r>
            <a:r>
              <a:rPr lang="en-US" sz="2800" dirty="0" smtClean="0">
                <a:latin typeface="Bookman Old Style" pitchFamily="18" charset="0"/>
              </a:rPr>
              <a:t>                             -----------------(</a:t>
            </a:r>
            <a:r>
              <a:rPr lang="en-US" sz="2800" dirty="0">
                <a:latin typeface="Bookman Old Style" pitchFamily="18" charset="0"/>
              </a:rPr>
              <a:t>4)</a:t>
            </a:r>
            <a:endParaRPr lang="en-IN" sz="2800" dirty="0">
              <a:latin typeface="Bookman Old Style" pitchFamily="18" charset="0"/>
            </a:endParaRPr>
          </a:p>
          <a:p>
            <a:pPr algn="just"/>
            <a:endParaRPr lang="en-US" sz="2400" dirty="0" smtClean="0">
              <a:latin typeface="Bookman Old Style" pitchFamily="18" charset="0"/>
            </a:endParaRPr>
          </a:p>
          <a:p>
            <a:pPr algn="just"/>
            <a:r>
              <a:rPr lang="en-US" sz="2400" dirty="0" smtClean="0">
                <a:latin typeface="Bookman Old Style" pitchFamily="18" charset="0"/>
              </a:rPr>
              <a:t>Writing </a:t>
            </a:r>
            <a:r>
              <a:rPr lang="en-US" sz="2400" dirty="0">
                <a:latin typeface="Bookman Old Style" pitchFamily="18" charset="0"/>
              </a:rPr>
              <a:t>eq.(3) in terms of symmetrical components, we </a:t>
            </a:r>
            <a:r>
              <a:rPr lang="en-US" sz="2400" dirty="0" smtClean="0">
                <a:latin typeface="Bookman Old Style" pitchFamily="18" charset="0"/>
              </a:rPr>
              <a:t>have</a:t>
            </a:r>
            <a:endParaRPr lang="en-IN" sz="2400" dirty="0">
              <a:latin typeface="Bookman Old Style" pitchFamily="18" charset="0"/>
            </a:endParaRPr>
          </a:p>
          <a:p>
            <a:pPr algn="just"/>
            <a:endParaRPr lang="en-US" sz="2400" dirty="0" smtClean="0">
              <a:latin typeface="Bookman Old Style" pitchFamily="18" charset="0"/>
            </a:endParaRPr>
          </a:p>
          <a:p>
            <a:pPr algn="just"/>
            <a:r>
              <a:rPr lang="en-US" sz="2400" dirty="0" smtClean="0">
                <a:latin typeface="Bookman Old Style" pitchFamily="18" charset="0"/>
              </a:rPr>
              <a:t>These </a:t>
            </a:r>
            <a:r>
              <a:rPr lang="en-US" sz="2400" dirty="0">
                <a:latin typeface="Bookman Old Style" pitchFamily="18" charset="0"/>
              </a:rPr>
              <a:t>equations suggest that the sequence networks are to be connected in series through an impedance of  as shown in fig.</a:t>
            </a:r>
            <a:endParaRPr lang="en-IN" sz="2400" dirty="0">
              <a:latin typeface="Bookman Old Style" pitchFamily="18" charset="0"/>
            </a:endParaRPr>
          </a:p>
          <a:p>
            <a:pPr algn="just"/>
            <a:r>
              <a:rPr lang="en-US" sz="2800" dirty="0">
                <a:latin typeface="Bookman Old Style" pitchFamily="18" charset="0"/>
              </a:rPr>
              <a:t>So,</a:t>
            </a:r>
            <a:endParaRPr lang="en-IN" sz="2800" dirty="0">
              <a:latin typeface="Bookman Old Style" pitchFamily="18" charset="0"/>
            </a:endParaRPr>
          </a:p>
          <a:p>
            <a:pPr algn="just"/>
            <a:endParaRPr lang="en-IN" sz="2800" dirty="0" smtClean="0">
              <a:latin typeface="Bookman Old Style" pitchFamily="18" charset="0"/>
            </a:endParaRPr>
          </a:p>
          <a:p>
            <a:pPr algn="just"/>
            <a:r>
              <a:rPr lang="en-US" sz="2800" dirty="0" smtClean="0"/>
              <a:t>    The </a:t>
            </a:r>
            <a:r>
              <a:rPr lang="en-US" sz="2800" dirty="0"/>
              <a:t>fault </a:t>
            </a:r>
            <a:r>
              <a:rPr lang="en-US" sz="2800" dirty="0" smtClean="0"/>
              <a:t>current is </a:t>
            </a:r>
            <a:endParaRPr lang="en-IN" sz="2800" dirty="0">
              <a:latin typeface="Bookman Old Style" pitchFamily="18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graphicFrame>
        <p:nvGraphicFramePr>
          <p:cNvPr id="50177" name="Object 1"/>
          <p:cNvGraphicFramePr>
            <a:graphicFrameLocks noChangeAspect="1"/>
          </p:cNvGraphicFramePr>
          <p:nvPr/>
        </p:nvGraphicFramePr>
        <p:xfrm>
          <a:off x="1522410" y="1000108"/>
          <a:ext cx="2906714" cy="902766"/>
        </p:xfrm>
        <a:graphic>
          <a:graphicData uri="http://schemas.openxmlformats.org/presentationml/2006/ole">
            <p:oleObj spid="_x0000_s2050" name="Document" r:id="rId3" imgW="1174856" imgH="484894" progId="Word.Document.12">
              <p:embed/>
            </p:oleObj>
          </a:graphicData>
        </a:graphic>
      </p:graphicFrame>
      <p:graphicFrame>
        <p:nvGraphicFramePr>
          <p:cNvPr id="50178" name="Object 2"/>
          <p:cNvGraphicFramePr>
            <a:graphicFrameLocks noChangeAspect="1"/>
          </p:cNvGraphicFramePr>
          <p:nvPr/>
        </p:nvGraphicFramePr>
        <p:xfrm>
          <a:off x="2285984" y="2500306"/>
          <a:ext cx="4572983" cy="714380"/>
        </p:xfrm>
        <a:graphic>
          <a:graphicData uri="http://schemas.openxmlformats.org/presentationml/2006/ole">
            <p:oleObj spid="_x0000_s2051" name="Document" r:id="rId4" imgW="2083075" imgH="331675" progId="Word.Document.12">
              <p:embed/>
            </p:oleObj>
          </a:graphicData>
        </a:graphic>
      </p:graphicFrame>
      <p:graphicFrame>
        <p:nvGraphicFramePr>
          <p:cNvPr id="50181" name="Object 5"/>
          <p:cNvGraphicFramePr>
            <a:graphicFrameLocks noChangeAspect="1"/>
          </p:cNvGraphicFramePr>
          <p:nvPr/>
        </p:nvGraphicFramePr>
        <p:xfrm>
          <a:off x="1528765" y="4429132"/>
          <a:ext cx="3328987" cy="854088"/>
        </p:xfrm>
        <a:graphic>
          <a:graphicData uri="http://schemas.openxmlformats.org/presentationml/2006/ole">
            <p:oleObj spid="_x0000_s2052" name="Document" r:id="rId5" imgW="1846305" imgH="560963" progId="Word.Document.12">
              <p:embed/>
            </p:oleObj>
          </a:graphicData>
        </a:graphic>
      </p:graphicFrame>
      <p:graphicFrame>
        <p:nvGraphicFramePr>
          <p:cNvPr id="50182" name="Object 6"/>
          <p:cNvGraphicFramePr>
            <a:graphicFrameLocks noChangeAspect="1"/>
          </p:cNvGraphicFramePr>
          <p:nvPr/>
        </p:nvGraphicFramePr>
        <p:xfrm>
          <a:off x="4286248" y="5281615"/>
          <a:ext cx="3985650" cy="1076343"/>
        </p:xfrm>
        <a:graphic>
          <a:graphicData uri="http://schemas.openxmlformats.org/presentationml/2006/ole">
            <p:oleObj spid="_x0000_s2053" name="Document" r:id="rId6" imgW="2165117" imgH="513375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4"/>
          <p:cNvGrpSpPr/>
          <p:nvPr/>
        </p:nvGrpSpPr>
        <p:grpSpPr>
          <a:xfrm>
            <a:off x="428596" y="285728"/>
            <a:ext cx="7500990" cy="6286545"/>
            <a:chOff x="428596" y="285728"/>
            <a:chExt cx="7500990" cy="6286545"/>
          </a:xfrm>
        </p:grpSpPr>
        <p:grpSp>
          <p:nvGrpSpPr>
            <p:cNvPr id="3" name="Group 135"/>
            <p:cNvGrpSpPr/>
            <p:nvPr/>
          </p:nvGrpSpPr>
          <p:grpSpPr>
            <a:xfrm>
              <a:off x="428596" y="651716"/>
              <a:ext cx="2454697" cy="2444468"/>
              <a:chOff x="2400614" y="545923"/>
              <a:chExt cx="2160025" cy="2488475"/>
            </a:xfrm>
          </p:grpSpPr>
          <p:grpSp>
            <p:nvGrpSpPr>
              <p:cNvPr id="4" name="Group 21"/>
              <p:cNvGrpSpPr/>
              <p:nvPr/>
            </p:nvGrpSpPr>
            <p:grpSpPr>
              <a:xfrm>
                <a:off x="2400614" y="545923"/>
                <a:ext cx="1929844" cy="2012132"/>
                <a:chOff x="3214678" y="1714488"/>
                <a:chExt cx="1914758" cy="3900954"/>
              </a:xfrm>
            </p:grpSpPr>
            <p:grpSp>
              <p:nvGrpSpPr>
                <p:cNvPr id="5" name="Group 16"/>
                <p:cNvGrpSpPr>
                  <a:grpSpLocks/>
                </p:cNvGrpSpPr>
                <p:nvPr/>
              </p:nvGrpSpPr>
              <p:grpSpPr bwMode="auto">
                <a:xfrm rot="15856291" flipH="1" flipV="1">
                  <a:off x="3455309" y="2577817"/>
                  <a:ext cx="728705" cy="466505"/>
                  <a:chOff x="2105" y="672"/>
                  <a:chExt cx="1258" cy="192"/>
                </a:xfrm>
              </p:grpSpPr>
              <p:grpSp>
                <p:nvGrpSpPr>
                  <p:cNvPr id="6" name="Group 17"/>
                  <p:cNvGrpSpPr>
                    <a:grpSpLocks/>
                  </p:cNvGrpSpPr>
                  <p:nvPr/>
                </p:nvGrpSpPr>
                <p:grpSpPr bwMode="auto">
                  <a:xfrm>
                    <a:off x="2681" y="686"/>
                    <a:ext cx="394" cy="170"/>
                    <a:chOff x="2203" y="854"/>
                    <a:chExt cx="1781" cy="1066"/>
                  </a:xfrm>
                </p:grpSpPr>
                <p:sp>
                  <p:nvSpPr>
                    <p:cNvPr id="99" name="Arc 18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258" y="799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IN"/>
                    </a:p>
                  </p:txBody>
                </p:sp>
                <p:sp>
                  <p:nvSpPr>
                    <p:cNvPr id="100" name="Arc 19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876" y="812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IN"/>
                    </a:p>
                  </p:txBody>
                </p:sp>
              </p:grpSp>
              <p:grpSp>
                <p:nvGrpSpPr>
                  <p:cNvPr id="7" name="Group 20"/>
                  <p:cNvGrpSpPr>
                    <a:grpSpLocks/>
                  </p:cNvGrpSpPr>
                  <p:nvPr/>
                </p:nvGrpSpPr>
                <p:grpSpPr bwMode="auto">
                  <a:xfrm>
                    <a:off x="2969" y="693"/>
                    <a:ext cx="394" cy="171"/>
                    <a:chOff x="2203" y="854"/>
                    <a:chExt cx="1781" cy="1066"/>
                  </a:xfrm>
                </p:grpSpPr>
                <p:sp>
                  <p:nvSpPr>
                    <p:cNvPr id="97" name="Arc 21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258" y="799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IN"/>
                    </a:p>
                  </p:txBody>
                </p:sp>
                <p:sp>
                  <p:nvSpPr>
                    <p:cNvPr id="98" name="Arc 22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876" y="812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IN"/>
                    </a:p>
                  </p:txBody>
                </p:sp>
              </p:grpSp>
              <p:grpSp>
                <p:nvGrpSpPr>
                  <p:cNvPr id="8" name="Group 23"/>
                  <p:cNvGrpSpPr>
                    <a:grpSpLocks/>
                  </p:cNvGrpSpPr>
                  <p:nvPr/>
                </p:nvGrpSpPr>
                <p:grpSpPr bwMode="auto">
                  <a:xfrm>
                    <a:off x="2393" y="680"/>
                    <a:ext cx="394" cy="170"/>
                    <a:chOff x="2203" y="854"/>
                    <a:chExt cx="1781" cy="1066"/>
                  </a:xfrm>
                </p:grpSpPr>
                <p:sp>
                  <p:nvSpPr>
                    <p:cNvPr id="95" name="Arc 24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258" y="799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IN"/>
                    </a:p>
                  </p:txBody>
                </p:sp>
                <p:sp>
                  <p:nvSpPr>
                    <p:cNvPr id="96" name="Arc 25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876" y="812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IN"/>
                    </a:p>
                  </p:txBody>
                </p:sp>
              </p:grpSp>
              <p:grpSp>
                <p:nvGrpSpPr>
                  <p:cNvPr id="9" name="Group 26"/>
                  <p:cNvGrpSpPr>
                    <a:grpSpLocks/>
                  </p:cNvGrpSpPr>
                  <p:nvPr/>
                </p:nvGrpSpPr>
                <p:grpSpPr bwMode="auto">
                  <a:xfrm>
                    <a:off x="2105" y="672"/>
                    <a:ext cx="394" cy="171"/>
                    <a:chOff x="2203" y="854"/>
                    <a:chExt cx="1781" cy="1066"/>
                  </a:xfrm>
                </p:grpSpPr>
                <p:sp>
                  <p:nvSpPr>
                    <p:cNvPr id="93" name="Arc 27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258" y="799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IN"/>
                    </a:p>
                  </p:txBody>
                </p:sp>
                <p:sp>
                  <p:nvSpPr>
                    <p:cNvPr id="94" name="Arc 28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876" y="812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IN"/>
                    </a:p>
                  </p:txBody>
                </p:sp>
              </p:grpSp>
            </p:grpSp>
            <p:cxnSp>
              <p:nvCxnSpPr>
                <p:cNvPr id="83" name="Straight Connector 6"/>
                <p:cNvCxnSpPr/>
                <p:nvPr/>
              </p:nvCxnSpPr>
              <p:spPr>
                <a:xfrm rot="5400000">
                  <a:off x="3205321" y="2103026"/>
                  <a:ext cx="778064" cy="989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Connector 11"/>
                <p:cNvCxnSpPr/>
                <p:nvPr/>
              </p:nvCxnSpPr>
              <p:spPr>
                <a:xfrm rot="5400000">
                  <a:off x="3292595" y="3541098"/>
                  <a:ext cx="778064" cy="989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5" name="Oval 12"/>
                <p:cNvSpPr/>
                <p:nvPr/>
              </p:nvSpPr>
              <p:spPr>
                <a:xfrm>
                  <a:off x="3214678" y="3929066"/>
                  <a:ext cx="914400" cy="914400"/>
                </a:xfrm>
                <a:prstGeom prst="ellips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IN" sz="1400" b="1" dirty="0" smtClean="0">
                      <a:latin typeface="Bookman Old Style" pitchFamily="18" charset="0"/>
                    </a:rPr>
                    <a:t>E</a:t>
                  </a:r>
                  <a:r>
                    <a:rPr lang="en-IN" sz="1400" b="1" dirty="0" smtClean="0">
                      <a:latin typeface="Bookman Old Style" pitchFamily="18" charset="0"/>
                      <a:sym typeface="Symbol"/>
                    </a:rPr>
                    <a:t>0</a:t>
                  </a:r>
                  <a:r>
                    <a:rPr lang="en-IN" sz="1400" b="1" baseline="30000" dirty="0" smtClean="0">
                      <a:latin typeface="Bookman Old Style" pitchFamily="18" charset="0"/>
                      <a:sym typeface="Symbol"/>
                    </a:rPr>
                    <a:t>0</a:t>
                  </a:r>
                  <a:endParaRPr lang="en-IN" sz="1400" b="1" baseline="30000" dirty="0">
                    <a:latin typeface="Bookman Old Style" pitchFamily="18" charset="0"/>
                  </a:endParaRPr>
                </a:p>
              </p:txBody>
            </p:sp>
            <p:cxnSp>
              <p:nvCxnSpPr>
                <p:cNvPr id="86" name="Straight Connector 13"/>
                <p:cNvCxnSpPr/>
                <p:nvPr/>
              </p:nvCxnSpPr>
              <p:spPr>
                <a:xfrm rot="5400000">
                  <a:off x="3296973" y="5225915"/>
                  <a:ext cx="778064" cy="989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14"/>
                <p:cNvCxnSpPr/>
                <p:nvPr/>
              </p:nvCxnSpPr>
              <p:spPr>
                <a:xfrm>
                  <a:off x="3571868" y="1714488"/>
                  <a:ext cx="1428760" cy="158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Straight Connector 15"/>
                <p:cNvCxnSpPr/>
                <p:nvPr/>
              </p:nvCxnSpPr>
              <p:spPr>
                <a:xfrm>
                  <a:off x="3700676" y="5612756"/>
                  <a:ext cx="1428760" cy="158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6" name="TextBox 3"/>
              <p:cNvSpPr txBox="1"/>
              <p:nvPr/>
            </p:nvSpPr>
            <p:spPr>
              <a:xfrm>
                <a:off x="3252297" y="1001545"/>
                <a:ext cx="614403" cy="551438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IN" sz="2800" b="1" dirty="0" smtClean="0"/>
                  <a:t>Z</a:t>
                </a:r>
                <a:r>
                  <a:rPr lang="en-IN" sz="2800" b="1" baseline="-25000" dirty="0" smtClean="0"/>
                  <a:t>1</a:t>
                </a:r>
                <a:endParaRPr lang="en-IN" sz="2800" b="1" baseline="-25000" dirty="0"/>
              </a:p>
            </p:txBody>
          </p:sp>
          <p:sp>
            <p:nvSpPr>
              <p:cNvPr id="77" name="TextBox 4"/>
              <p:cNvSpPr txBox="1"/>
              <p:nvPr/>
            </p:nvSpPr>
            <p:spPr>
              <a:xfrm>
                <a:off x="3768630" y="1393429"/>
                <a:ext cx="792009" cy="29834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IN" sz="2000" b="1" dirty="0" smtClean="0"/>
                  <a:t>V</a:t>
                </a:r>
                <a:r>
                  <a:rPr lang="en-IN" sz="2000" b="1" baseline="-25000" dirty="0" smtClean="0"/>
                  <a:t>a1</a:t>
                </a:r>
                <a:endParaRPr lang="en-IN" sz="2000" b="1" baseline="-25000" dirty="0"/>
              </a:p>
            </p:txBody>
          </p:sp>
          <p:cxnSp>
            <p:nvCxnSpPr>
              <p:cNvPr id="78" name="Straight Arrow Connector 5"/>
              <p:cNvCxnSpPr/>
              <p:nvPr/>
            </p:nvCxnSpPr>
            <p:spPr>
              <a:xfrm rot="5400000" flipH="1" flipV="1">
                <a:off x="3795731" y="988525"/>
                <a:ext cx="773809" cy="35999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Arrow Connector 6"/>
              <p:cNvCxnSpPr/>
              <p:nvPr/>
            </p:nvCxnSpPr>
            <p:spPr>
              <a:xfrm rot="5400000">
                <a:off x="3741729" y="2111576"/>
                <a:ext cx="773810" cy="1601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" name="TextBox 7"/>
              <p:cNvSpPr txBox="1"/>
              <p:nvPr/>
            </p:nvSpPr>
            <p:spPr>
              <a:xfrm>
                <a:off x="3110350" y="2482959"/>
                <a:ext cx="792009" cy="551439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IN" sz="2800" b="1" dirty="0" smtClean="0"/>
                  <a:t>I</a:t>
                </a:r>
                <a:r>
                  <a:rPr lang="en-IN" sz="2800" b="1" baseline="-25000" dirty="0" smtClean="0"/>
                  <a:t>a1</a:t>
                </a:r>
                <a:endParaRPr lang="en-IN" sz="2800" b="1" baseline="-25000" dirty="0"/>
              </a:p>
            </p:txBody>
          </p:sp>
        </p:grpSp>
        <p:grpSp>
          <p:nvGrpSpPr>
            <p:cNvPr id="10" name="Group 102"/>
            <p:cNvGrpSpPr/>
            <p:nvPr/>
          </p:nvGrpSpPr>
          <p:grpSpPr>
            <a:xfrm>
              <a:off x="996881" y="3098565"/>
              <a:ext cx="2110774" cy="1396773"/>
              <a:chOff x="996881" y="3098565"/>
              <a:chExt cx="2110774" cy="1396773"/>
            </a:xfrm>
          </p:grpSpPr>
          <p:grpSp>
            <p:nvGrpSpPr>
              <p:cNvPr id="11" name="Group 16"/>
              <p:cNvGrpSpPr>
                <a:grpSpLocks/>
              </p:cNvGrpSpPr>
              <p:nvPr/>
            </p:nvGrpSpPr>
            <p:grpSpPr bwMode="auto">
              <a:xfrm rot="15856291" flipH="1" flipV="1">
                <a:off x="1066265" y="3450610"/>
                <a:ext cx="403565" cy="510511"/>
                <a:chOff x="2105" y="672"/>
                <a:chExt cx="1258" cy="192"/>
              </a:xfrm>
            </p:grpSpPr>
            <p:grpSp>
              <p:nvGrpSpPr>
                <p:cNvPr id="12" name="Group 17"/>
                <p:cNvGrpSpPr>
                  <a:grpSpLocks/>
                </p:cNvGrpSpPr>
                <p:nvPr/>
              </p:nvGrpSpPr>
              <p:grpSpPr bwMode="auto">
                <a:xfrm>
                  <a:off x="2681" y="686"/>
                  <a:ext cx="394" cy="170"/>
                  <a:chOff x="2203" y="854"/>
                  <a:chExt cx="1781" cy="1066"/>
                </a:xfrm>
              </p:grpSpPr>
              <p:sp>
                <p:nvSpPr>
                  <p:cNvPr id="73" name="Arc 18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N"/>
                  </a:p>
                </p:txBody>
              </p:sp>
              <p:sp>
                <p:nvSpPr>
                  <p:cNvPr id="74" name="Arc 19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N"/>
                  </a:p>
                </p:txBody>
              </p:sp>
            </p:grpSp>
            <p:grpSp>
              <p:nvGrpSpPr>
                <p:cNvPr id="13" name="Group 20"/>
                <p:cNvGrpSpPr>
                  <a:grpSpLocks/>
                </p:cNvGrpSpPr>
                <p:nvPr/>
              </p:nvGrpSpPr>
              <p:grpSpPr bwMode="auto">
                <a:xfrm>
                  <a:off x="2969" y="693"/>
                  <a:ext cx="394" cy="171"/>
                  <a:chOff x="2203" y="854"/>
                  <a:chExt cx="1781" cy="1066"/>
                </a:xfrm>
              </p:grpSpPr>
              <p:sp>
                <p:nvSpPr>
                  <p:cNvPr id="71" name="Arc 21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N"/>
                  </a:p>
                </p:txBody>
              </p:sp>
              <p:sp>
                <p:nvSpPr>
                  <p:cNvPr id="72" name="Arc 22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N"/>
                  </a:p>
                </p:txBody>
              </p:sp>
            </p:grpSp>
            <p:grpSp>
              <p:nvGrpSpPr>
                <p:cNvPr id="14" name="Group 23"/>
                <p:cNvGrpSpPr>
                  <a:grpSpLocks/>
                </p:cNvGrpSpPr>
                <p:nvPr/>
              </p:nvGrpSpPr>
              <p:grpSpPr bwMode="auto">
                <a:xfrm>
                  <a:off x="2393" y="680"/>
                  <a:ext cx="394" cy="170"/>
                  <a:chOff x="2203" y="854"/>
                  <a:chExt cx="1781" cy="1066"/>
                </a:xfrm>
              </p:grpSpPr>
              <p:sp>
                <p:nvSpPr>
                  <p:cNvPr id="69" name="Arc 24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N"/>
                  </a:p>
                </p:txBody>
              </p:sp>
              <p:sp>
                <p:nvSpPr>
                  <p:cNvPr id="70" name="Arc 25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N"/>
                  </a:p>
                </p:txBody>
              </p:sp>
            </p:grpSp>
            <p:grpSp>
              <p:nvGrpSpPr>
                <p:cNvPr id="15" name="Group 26"/>
                <p:cNvGrpSpPr>
                  <a:grpSpLocks/>
                </p:cNvGrpSpPr>
                <p:nvPr/>
              </p:nvGrpSpPr>
              <p:grpSpPr bwMode="auto">
                <a:xfrm>
                  <a:off x="2105" y="672"/>
                  <a:ext cx="394" cy="171"/>
                  <a:chOff x="2203" y="854"/>
                  <a:chExt cx="1781" cy="1066"/>
                </a:xfrm>
              </p:grpSpPr>
              <p:sp>
                <p:nvSpPr>
                  <p:cNvPr id="67" name="Arc 27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N"/>
                  </a:p>
                </p:txBody>
              </p:sp>
              <p:sp>
                <p:nvSpPr>
                  <p:cNvPr id="68" name="Arc 28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N"/>
                  </a:p>
                </p:txBody>
              </p:sp>
            </p:grpSp>
          </p:grpSp>
          <p:cxnSp>
            <p:nvCxnSpPr>
              <p:cNvPr id="53" name="Straight Connector 6"/>
              <p:cNvCxnSpPr/>
              <p:nvPr/>
            </p:nvCxnSpPr>
            <p:spPr>
              <a:xfrm rot="5400000">
                <a:off x="806037" y="3313475"/>
                <a:ext cx="430901" cy="108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5400000">
                <a:off x="901542" y="4109895"/>
                <a:ext cx="430901" cy="108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>
                <a:off x="996881" y="3098566"/>
                <a:ext cx="1563536" cy="87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29"/>
              <p:cNvCxnSpPr/>
              <p:nvPr/>
            </p:nvCxnSpPr>
            <p:spPr>
              <a:xfrm>
                <a:off x="1137839" y="4325024"/>
                <a:ext cx="1563536" cy="87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TextBox 56"/>
              <p:cNvSpPr txBox="1"/>
              <p:nvPr/>
            </p:nvSpPr>
            <p:spPr>
              <a:xfrm>
                <a:off x="1622295" y="3533761"/>
                <a:ext cx="667104" cy="289765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IN" sz="2800" b="1" dirty="0" smtClean="0"/>
                  <a:t>Z</a:t>
                </a:r>
                <a:r>
                  <a:rPr lang="en-IN" sz="2800" b="1" baseline="-25000" dirty="0" smtClean="0"/>
                  <a:t>2</a:t>
                </a:r>
                <a:endParaRPr lang="en-IN" sz="2800" b="1" baseline="-25000" dirty="0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247710" y="3573324"/>
                <a:ext cx="859945" cy="289765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IN" sz="2800" b="1" dirty="0" smtClean="0"/>
                  <a:t>V</a:t>
                </a:r>
                <a:r>
                  <a:rPr lang="en-IN" sz="2800" b="1" baseline="-25000" dirty="0" smtClean="0"/>
                  <a:t>a2</a:t>
                </a:r>
                <a:endParaRPr lang="en-IN" sz="2800" b="1" baseline="-25000" dirty="0"/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1315811" y="4205573"/>
                <a:ext cx="859945" cy="289765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IN" sz="2800" b="1" dirty="0" smtClean="0"/>
                  <a:t>I</a:t>
                </a:r>
                <a:r>
                  <a:rPr lang="en-IN" sz="2800" b="1" baseline="-25000" dirty="0" smtClean="0"/>
                  <a:t>a2</a:t>
                </a:r>
                <a:endParaRPr lang="en-IN" sz="2800" b="1" baseline="-25000" dirty="0"/>
              </a:p>
            </p:txBody>
          </p:sp>
          <p:cxnSp>
            <p:nvCxnSpPr>
              <p:cNvPr id="60" name="Straight Arrow Connector 59"/>
              <p:cNvCxnSpPr/>
              <p:nvPr/>
            </p:nvCxnSpPr>
            <p:spPr>
              <a:xfrm rot="5400000" flipH="1" flipV="1">
                <a:off x="2264644" y="3315734"/>
                <a:ext cx="435194" cy="173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Arrow Connector 60"/>
              <p:cNvCxnSpPr/>
              <p:nvPr/>
            </p:nvCxnSpPr>
            <p:spPr>
              <a:xfrm rot="5400000">
                <a:off x="2264644" y="4106997"/>
                <a:ext cx="435194" cy="173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Arrow Connector 39"/>
              <p:cNvCxnSpPr/>
              <p:nvPr/>
            </p:nvCxnSpPr>
            <p:spPr>
              <a:xfrm>
                <a:off x="1759633" y="4325903"/>
                <a:ext cx="390884" cy="879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37"/>
            <p:cNvGrpSpPr/>
            <p:nvPr/>
          </p:nvGrpSpPr>
          <p:grpSpPr>
            <a:xfrm>
              <a:off x="1159248" y="4811530"/>
              <a:ext cx="2029590" cy="1612823"/>
              <a:chOff x="3043556" y="4780626"/>
              <a:chExt cx="1785950" cy="1641858"/>
            </a:xfrm>
          </p:grpSpPr>
          <p:grpSp>
            <p:nvGrpSpPr>
              <p:cNvPr id="18" name="Group 16"/>
              <p:cNvGrpSpPr>
                <a:grpSpLocks/>
              </p:cNvGrpSpPr>
              <p:nvPr/>
            </p:nvGrpSpPr>
            <p:grpSpPr bwMode="auto">
              <a:xfrm rot="15856291" flipH="1" flipV="1">
                <a:off x="3048902" y="5239087"/>
                <a:ext cx="448178" cy="431949"/>
                <a:chOff x="2105" y="672"/>
                <a:chExt cx="1258" cy="192"/>
              </a:xfrm>
            </p:grpSpPr>
            <p:grpSp>
              <p:nvGrpSpPr>
                <p:cNvPr id="19" name="Group 17"/>
                <p:cNvGrpSpPr>
                  <a:grpSpLocks/>
                </p:cNvGrpSpPr>
                <p:nvPr/>
              </p:nvGrpSpPr>
              <p:grpSpPr bwMode="auto">
                <a:xfrm>
                  <a:off x="2681" y="686"/>
                  <a:ext cx="394" cy="170"/>
                  <a:chOff x="2203" y="854"/>
                  <a:chExt cx="1781" cy="1066"/>
                </a:xfrm>
              </p:grpSpPr>
              <p:sp>
                <p:nvSpPr>
                  <p:cNvPr id="50" name="Arc 18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N"/>
                  </a:p>
                </p:txBody>
              </p:sp>
              <p:sp>
                <p:nvSpPr>
                  <p:cNvPr id="51" name="Arc 19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N"/>
                  </a:p>
                </p:txBody>
              </p:sp>
            </p:grpSp>
            <p:grpSp>
              <p:nvGrpSpPr>
                <p:cNvPr id="20" name="Group 20"/>
                <p:cNvGrpSpPr>
                  <a:grpSpLocks/>
                </p:cNvGrpSpPr>
                <p:nvPr/>
              </p:nvGrpSpPr>
              <p:grpSpPr bwMode="auto">
                <a:xfrm>
                  <a:off x="2969" y="693"/>
                  <a:ext cx="394" cy="171"/>
                  <a:chOff x="2203" y="854"/>
                  <a:chExt cx="1781" cy="1066"/>
                </a:xfrm>
              </p:grpSpPr>
              <p:sp>
                <p:nvSpPr>
                  <p:cNvPr id="48" name="Arc 21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N"/>
                  </a:p>
                </p:txBody>
              </p:sp>
              <p:sp>
                <p:nvSpPr>
                  <p:cNvPr id="49" name="Arc 22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N"/>
                  </a:p>
                </p:txBody>
              </p:sp>
            </p:grpSp>
            <p:grpSp>
              <p:nvGrpSpPr>
                <p:cNvPr id="21" name="Group 23"/>
                <p:cNvGrpSpPr>
                  <a:grpSpLocks/>
                </p:cNvGrpSpPr>
                <p:nvPr/>
              </p:nvGrpSpPr>
              <p:grpSpPr bwMode="auto">
                <a:xfrm>
                  <a:off x="2393" y="680"/>
                  <a:ext cx="394" cy="170"/>
                  <a:chOff x="2203" y="854"/>
                  <a:chExt cx="1781" cy="1066"/>
                </a:xfrm>
              </p:grpSpPr>
              <p:sp>
                <p:nvSpPr>
                  <p:cNvPr id="46" name="Arc 24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N"/>
                  </a:p>
                </p:txBody>
              </p:sp>
              <p:sp>
                <p:nvSpPr>
                  <p:cNvPr id="47" name="Arc 25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N"/>
                  </a:p>
                </p:txBody>
              </p:sp>
            </p:grpSp>
            <p:grpSp>
              <p:nvGrpSpPr>
                <p:cNvPr id="22" name="Group 26"/>
                <p:cNvGrpSpPr>
                  <a:grpSpLocks/>
                </p:cNvGrpSpPr>
                <p:nvPr/>
              </p:nvGrpSpPr>
              <p:grpSpPr bwMode="auto">
                <a:xfrm>
                  <a:off x="2105" y="672"/>
                  <a:ext cx="394" cy="171"/>
                  <a:chOff x="2203" y="854"/>
                  <a:chExt cx="1781" cy="1066"/>
                </a:xfrm>
              </p:grpSpPr>
              <p:sp>
                <p:nvSpPr>
                  <p:cNvPr id="44" name="Arc 27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N"/>
                  </a:p>
                </p:txBody>
              </p:sp>
              <p:sp>
                <p:nvSpPr>
                  <p:cNvPr id="45" name="Arc 28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N"/>
                  </a:p>
                </p:txBody>
              </p:sp>
            </p:grpSp>
          </p:grpSp>
          <p:cxnSp>
            <p:nvCxnSpPr>
              <p:cNvPr id="30" name="Straight Connector 6"/>
              <p:cNvCxnSpPr/>
              <p:nvPr/>
            </p:nvCxnSpPr>
            <p:spPr>
              <a:xfrm rot="5400000">
                <a:off x="2825107" y="5019437"/>
                <a:ext cx="478536" cy="91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5400000">
                <a:off x="2905917" y="5903900"/>
                <a:ext cx="478536" cy="91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3043556" y="4780626"/>
                <a:ext cx="1322926" cy="97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3162823" y="6142667"/>
                <a:ext cx="1322926" cy="97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TextBox 33"/>
              <p:cNvSpPr txBox="1"/>
              <p:nvPr/>
            </p:nvSpPr>
            <p:spPr>
              <a:xfrm>
                <a:off x="3572726" y="5263931"/>
                <a:ext cx="564444" cy="321798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IN" sz="2800" b="1" dirty="0" smtClean="0"/>
                  <a:t>Z</a:t>
                </a:r>
                <a:r>
                  <a:rPr lang="en-IN" sz="2800" b="1" baseline="-25000" dirty="0" smtClean="0"/>
                  <a:t>0</a:t>
                </a:r>
                <a:endParaRPr lang="en-IN" sz="2800" b="1" baseline="-25000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4101896" y="5307868"/>
                <a:ext cx="727610" cy="321798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IN" sz="2800" b="1" dirty="0" smtClean="0"/>
                  <a:t>V</a:t>
                </a:r>
                <a:r>
                  <a:rPr lang="en-IN" sz="2800" b="1" baseline="-25000" dirty="0" smtClean="0"/>
                  <a:t>a0</a:t>
                </a:r>
                <a:endParaRPr lang="en-IN" sz="2800" b="1" baseline="-25000" dirty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3518317" y="6100686"/>
                <a:ext cx="727610" cy="321798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IN" sz="2800" b="1" dirty="0" smtClean="0"/>
                  <a:t>I</a:t>
                </a:r>
                <a:r>
                  <a:rPr lang="en-IN" sz="2800" b="1" baseline="-25000" dirty="0" smtClean="0"/>
                  <a:t>a0</a:t>
                </a:r>
                <a:endParaRPr lang="en-IN" sz="2800" b="1" baseline="-25000" dirty="0"/>
              </a:p>
            </p:txBody>
          </p:sp>
          <p:cxnSp>
            <p:nvCxnSpPr>
              <p:cNvPr id="37" name="Straight Arrow Connector 36"/>
              <p:cNvCxnSpPr/>
              <p:nvPr/>
            </p:nvCxnSpPr>
            <p:spPr>
              <a:xfrm rot="5400000" flipH="1" flipV="1">
                <a:off x="4058683" y="5022032"/>
                <a:ext cx="483305" cy="147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/>
              <p:nvPr/>
            </p:nvCxnSpPr>
            <p:spPr>
              <a:xfrm rot="5400000">
                <a:off x="4058683" y="5900768"/>
                <a:ext cx="483305" cy="147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xtBox 15"/>
            <p:cNvSpPr txBox="1"/>
            <p:nvPr/>
          </p:nvSpPr>
          <p:spPr>
            <a:xfrm>
              <a:off x="2836797" y="3362382"/>
              <a:ext cx="655373" cy="402125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IN" sz="2400" b="1" dirty="0" smtClean="0"/>
                <a:t>3Z</a:t>
              </a:r>
              <a:r>
                <a:rPr lang="en-IN" sz="2400" b="1" baseline="-25000" dirty="0" smtClean="0"/>
                <a:t>f</a:t>
              </a:r>
              <a:endParaRPr lang="en-IN" sz="2400" b="1" baseline="-25000" dirty="0"/>
            </a:p>
          </p:txBody>
        </p:sp>
        <p:cxnSp>
          <p:nvCxnSpPr>
            <p:cNvPr id="104" name="Straight Connector 103"/>
            <p:cNvCxnSpPr/>
            <p:nvPr/>
          </p:nvCxnSpPr>
          <p:spPr>
            <a:xfrm rot="5400000">
              <a:off x="2294210" y="2886872"/>
              <a:ext cx="491223" cy="9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5400000">
              <a:off x="2375393" y="4565468"/>
              <a:ext cx="491223" cy="9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 rot="5400000" flipH="1" flipV="1">
              <a:off x="3844476" y="1400516"/>
              <a:ext cx="2155885" cy="675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 rot="16200000" flipV="1">
              <a:off x="3401291" y="4926651"/>
              <a:ext cx="3068152" cy="8118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Arrow Connector 112"/>
            <p:cNvCxnSpPr/>
            <p:nvPr/>
          </p:nvCxnSpPr>
          <p:spPr>
            <a:xfrm rot="5400000">
              <a:off x="2523312" y="6360846"/>
              <a:ext cx="421048" cy="180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>
              <a:off x="2733836" y="6501317"/>
              <a:ext cx="2273141" cy="156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Arrow Connector 118"/>
            <p:cNvCxnSpPr/>
            <p:nvPr/>
          </p:nvCxnSpPr>
          <p:spPr>
            <a:xfrm>
              <a:off x="3626856" y="6501317"/>
              <a:ext cx="568285" cy="156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Arrow Connector 120"/>
            <p:cNvCxnSpPr/>
            <p:nvPr/>
          </p:nvCxnSpPr>
          <p:spPr>
            <a:xfrm rot="5400000" flipH="1" flipV="1">
              <a:off x="4539833" y="4501217"/>
              <a:ext cx="771921" cy="180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Arrow Connector 122"/>
            <p:cNvCxnSpPr/>
            <p:nvPr/>
          </p:nvCxnSpPr>
          <p:spPr>
            <a:xfrm rot="5400000" flipH="1" flipV="1">
              <a:off x="4631447" y="1378445"/>
              <a:ext cx="561397" cy="180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rot="5400000" flipH="1" flipV="1">
              <a:off x="2265587" y="460262"/>
              <a:ext cx="350873" cy="180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>
              <a:off x="2409102" y="325948"/>
              <a:ext cx="2516692" cy="156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Arrow Connector 8"/>
            <p:cNvCxnSpPr/>
            <p:nvPr/>
          </p:nvCxnSpPr>
          <p:spPr>
            <a:xfrm>
              <a:off x="1516082" y="2615081"/>
              <a:ext cx="572763" cy="80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Arrow Connector 136"/>
            <p:cNvCxnSpPr/>
            <p:nvPr/>
          </p:nvCxnSpPr>
          <p:spPr>
            <a:xfrm>
              <a:off x="1840817" y="6150444"/>
              <a:ext cx="375849" cy="96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Rectangle 138"/>
            <p:cNvSpPr/>
            <p:nvPr/>
          </p:nvSpPr>
          <p:spPr>
            <a:xfrm>
              <a:off x="4601059" y="2501362"/>
              <a:ext cx="568285" cy="982445"/>
            </a:xfrm>
            <a:prstGeom prst="rect">
              <a:avLst/>
            </a:prstGeom>
            <a:ln w="381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3870407" y="2641711"/>
              <a:ext cx="655373" cy="402125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IN" sz="2400" b="1" dirty="0" smtClean="0"/>
                <a:t>3Z</a:t>
              </a:r>
              <a:r>
                <a:rPr lang="en-IN" sz="2400" b="1" baseline="-25000" dirty="0" smtClean="0"/>
                <a:t>f</a:t>
              </a:r>
              <a:endParaRPr lang="en-IN" sz="2400" b="1" baseline="-25000" dirty="0"/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5331712" y="2641711"/>
              <a:ext cx="974203" cy="453501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IN" sz="2400" b="1" dirty="0" err="1" smtClean="0"/>
                <a:t>I</a:t>
              </a:r>
              <a:r>
                <a:rPr lang="en-IN" sz="2400" b="1" baseline="-25000" dirty="0" err="1" smtClean="0"/>
                <a:t>a</a:t>
              </a:r>
              <a:r>
                <a:rPr lang="en-IN" sz="2400" b="1" dirty="0" err="1" smtClean="0"/>
                <a:t>Z</a:t>
              </a:r>
              <a:r>
                <a:rPr lang="en-IN" sz="2400" b="1" baseline="-25000" dirty="0" err="1" smtClean="0"/>
                <a:t>f</a:t>
              </a:r>
              <a:endParaRPr lang="en-IN" sz="2400" b="1" baseline="-25000" dirty="0"/>
            </a:p>
          </p:txBody>
        </p:sp>
        <p:graphicFrame>
          <p:nvGraphicFramePr>
            <p:cNvPr id="102" name="Object 101"/>
            <p:cNvGraphicFramePr>
              <a:graphicFrameLocks noChangeAspect="1"/>
            </p:cNvGraphicFramePr>
            <p:nvPr/>
          </p:nvGraphicFramePr>
          <p:xfrm>
            <a:off x="5234777" y="3719281"/>
            <a:ext cx="2694809" cy="817146"/>
          </p:xfrm>
          <a:graphic>
            <a:graphicData uri="http://schemas.openxmlformats.org/presentationml/2006/ole">
              <p:oleObj spid="_x0000_s3074" name="Equation" r:id="rId3" imgW="1434960" imgH="457200" progId="Equation.3">
                <p:embed/>
              </p:oleObj>
            </a:graphicData>
          </a:graphic>
        </p:graphicFrame>
      </p:grpSp>
      <p:sp>
        <p:nvSpPr>
          <p:cNvPr id="101" name="TextBox 100"/>
          <p:cNvSpPr txBox="1"/>
          <p:nvPr/>
        </p:nvSpPr>
        <p:spPr>
          <a:xfrm>
            <a:off x="5072066" y="928670"/>
            <a:ext cx="3857652" cy="33855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Bookman Old Style" pitchFamily="18" charset="0"/>
              </a:rPr>
              <a:t>SINGLE LINE TO GROUND FAULT</a:t>
            </a:r>
            <a:endParaRPr lang="en-IN" sz="1600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200"/>
            <a:ext cx="8229600" cy="65403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2800" b="1" dirty="0" smtClean="0">
                <a:latin typeface="Bookman Old Style" pitchFamily="18" charset="0"/>
              </a:rPr>
              <a:t>Phase Voltages</a:t>
            </a:r>
            <a:endParaRPr lang="en-IN" sz="2800" b="1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366" y="1142984"/>
            <a:ext cx="8229600" cy="4983179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2800" dirty="0">
                <a:latin typeface="Bookman Old Style" pitchFamily="18" charset="0"/>
              </a:rPr>
              <a:t>The voltage of line b to ground under fault conditions is</a:t>
            </a:r>
            <a:endParaRPr lang="en-IN" sz="2800" dirty="0">
              <a:latin typeface="Bookman Old Style" pitchFamily="18" charset="0"/>
            </a:endParaRPr>
          </a:p>
          <a:p>
            <a:pPr>
              <a:buNone/>
            </a:pPr>
            <a:endParaRPr lang="en-US" sz="28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Bookman Old Style" pitchFamily="18" charset="0"/>
              </a:rPr>
              <a:t>Substituting </a:t>
            </a:r>
            <a:r>
              <a:rPr lang="en-US" sz="2800" dirty="0">
                <a:latin typeface="Bookman Old Style" pitchFamily="18" charset="0"/>
              </a:rPr>
              <a:t>for </a:t>
            </a:r>
            <a:r>
              <a:rPr lang="en-US" sz="2800" dirty="0" smtClean="0">
                <a:latin typeface="Bookman Old Style" pitchFamily="18" charset="0"/>
              </a:rPr>
              <a:t>                                               </a:t>
            </a:r>
          </a:p>
          <a:p>
            <a:pPr>
              <a:buNone/>
            </a:pPr>
            <a:r>
              <a:rPr lang="en-US" sz="2800" dirty="0" smtClean="0">
                <a:latin typeface="Bookman Old Style" pitchFamily="18" charset="0"/>
              </a:rPr>
              <a:t> in </a:t>
            </a:r>
            <a:r>
              <a:rPr lang="en-US" sz="2800" dirty="0">
                <a:latin typeface="Bookman Old Style" pitchFamily="18" charset="0"/>
              </a:rPr>
              <a:t>the above equation we have</a:t>
            </a:r>
            <a:endParaRPr lang="en-IN" sz="2800" dirty="0">
              <a:latin typeface="Bookman Old Style" pitchFamily="18" charset="0"/>
            </a:endParaRPr>
          </a:p>
          <a:p>
            <a:pPr>
              <a:buNone/>
            </a:pPr>
            <a:endParaRPr lang="en-IN" sz="2800" dirty="0">
              <a:latin typeface="Bookman Old Style" pitchFamily="18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graphicFrame>
        <p:nvGraphicFramePr>
          <p:cNvPr id="68609" name="Object 1"/>
          <p:cNvGraphicFramePr>
            <a:graphicFrameLocks noChangeAspect="1"/>
          </p:cNvGraphicFramePr>
          <p:nvPr/>
        </p:nvGraphicFramePr>
        <p:xfrm>
          <a:off x="3289300" y="1719262"/>
          <a:ext cx="4425384" cy="638167"/>
        </p:xfrm>
        <a:graphic>
          <a:graphicData uri="http://schemas.openxmlformats.org/presentationml/2006/ole">
            <p:oleObj spid="_x0000_s4098" name="Document" r:id="rId3" imgW="1483953" imgH="329151" progId="Word.Document.12">
              <p:embed/>
            </p:oleObj>
          </a:graphicData>
        </a:graphic>
      </p:graphicFrame>
      <p:graphicFrame>
        <p:nvGraphicFramePr>
          <p:cNvPr id="68610" name="Object 2"/>
          <p:cNvGraphicFramePr>
            <a:graphicFrameLocks noChangeAspect="1"/>
          </p:cNvGraphicFramePr>
          <p:nvPr/>
        </p:nvGraphicFramePr>
        <p:xfrm>
          <a:off x="3214678" y="2428868"/>
          <a:ext cx="5718175" cy="941389"/>
        </p:xfrm>
        <a:graphic>
          <a:graphicData uri="http://schemas.openxmlformats.org/presentationml/2006/ole">
            <p:oleObj spid="_x0000_s4099" name="Document" r:id="rId4" imgW="3619564" imgH="527796" progId="Word.Document.12">
              <p:embed/>
            </p:oleObj>
          </a:graphicData>
        </a:graphic>
      </p:graphicFrame>
      <p:graphicFrame>
        <p:nvGraphicFramePr>
          <p:cNvPr id="68611" name="Object 3"/>
          <p:cNvGraphicFramePr>
            <a:graphicFrameLocks noChangeAspect="1"/>
          </p:cNvGraphicFramePr>
          <p:nvPr/>
        </p:nvGraphicFramePr>
        <p:xfrm>
          <a:off x="1077913" y="4148138"/>
          <a:ext cx="7273925" cy="1284287"/>
        </p:xfrm>
        <a:graphic>
          <a:graphicData uri="http://schemas.openxmlformats.org/presentationml/2006/ole">
            <p:oleObj spid="_x0000_s4100" name="Document" r:id="rId5" imgW="3040232" imgH="538251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195</Words>
  <Application>Microsoft Office PowerPoint</Application>
  <PresentationFormat>On-screen Show (4:3)</PresentationFormat>
  <Paragraphs>54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Office Theme</vt:lpstr>
      <vt:lpstr>Document</vt:lpstr>
      <vt:lpstr>Equation</vt:lpstr>
      <vt:lpstr>Slide 1</vt:lpstr>
      <vt:lpstr>SINGLE LINE-TO-GROUND (LG) FAULT</vt:lpstr>
      <vt:lpstr>LG-Fault</vt:lpstr>
      <vt:lpstr>LG-Fault</vt:lpstr>
      <vt:lpstr>Slide 5</vt:lpstr>
      <vt:lpstr>Phase Voltages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mypc</dc:creator>
  <cp:lastModifiedBy>mypc</cp:lastModifiedBy>
  <cp:revision>3</cp:revision>
  <dcterms:created xsi:type="dcterms:W3CDTF">2023-04-30T12:19:45Z</dcterms:created>
  <dcterms:modified xsi:type="dcterms:W3CDTF">2023-04-30T12:21:34Z</dcterms:modified>
</cp:coreProperties>
</file>